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55"/>
  </p:notesMasterIdLst>
  <p:sldIdLst>
    <p:sldId id="271" r:id="rId2"/>
    <p:sldId id="428" r:id="rId3"/>
    <p:sldId id="387" r:id="rId4"/>
    <p:sldId id="378" r:id="rId5"/>
    <p:sldId id="377" r:id="rId6"/>
    <p:sldId id="375" r:id="rId7"/>
    <p:sldId id="432" r:id="rId8"/>
    <p:sldId id="445" r:id="rId9"/>
    <p:sldId id="446" r:id="rId10"/>
    <p:sldId id="431" r:id="rId11"/>
    <p:sldId id="417" r:id="rId12"/>
    <p:sldId id="385" r:id="rId13"/>
    <p:sldId id="429" r:id="rId14"/>
    <p:sldId id="430" r:id="rId15"/>
    <p:sldId id="382" r:id="rId16"/>
    <p:sldId id="444" r:id="rId17"/>
    <p:sldId id="443" r:id="rId18"/>
    <p:sldId id="381" r:id="rId19"/>
    <p:sldId id="423" r:id="rId20"/>
    <p:sldId id="424" r:id="rId21"/>
    <p:sldId id="433" r:id="rId22"/>
    <p:sldId id="393" r:id="rId23"/>
    <p:sldId id="440" r:id="rId24"/>
    <p:sldId id="407" r:id="rId25"/>
    <p:sldId id="435" r:id="rId26"/>
    <p:sldId id="438" r:id="rId27"/>
    <p:sldId id="434" r:id="rId28"/>
    <p:sldId id="392" r:id="rId29"/>
    <p:sldId id="436" r:id="rId30"/>
    <p:sldId id="410" r:id="rId31"/>
    <p:sldId id="389" r:id="rId32"/>
    <p:sldId id="453" r:id="rId33"/>
    <p:sldId id="395" r:id="rId34"/>
    <p:sldId id="396" r:id="rId35"/>
    <p:sldId id="399" r:id="rId36"/>
    <p:sldId id="442" r:id="rId37"/>
    <p:sldId id="400" r:id="rId38"/>
    <p:sldId id="403" r:id="rId39"/>
    <p:sldId id="405" r:id="rId40"/>
    <p:sldId id="447" r:id="rId41"/>
    <p:sldId id="448" r:id="rId42"/>
    <p:sldId id="404" r:id="rId43"/>
    <p:sldId id="441" r:id="rId44"/>
    <p:sldId id="426" r:id="rId45"/>
    <p:sldId id="413" r:id="rId46"/>
    <p:sldId id="452" r:id="rId47"/>
    <p:sldId id="449" r:id="rId48"/>
    <p:sldId id="450" r:id="rId49"/>
    <p:sldId id="451" r:id="rId50"/>
    <p:sldId id="414" r:id="rId51"/>
    <p:sldId id="437" r:id="rId52"/>
    <p:sldId id="409" r:id="rId53"/>
    <p:sldId id="361" r:id="rId5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s Scacco" initials="GS" lastIdx="1" clrIdx="0">
    <p:extLst>
      <p:ext uri="{19B8F6BF-5375-455C-9EA6-DF929625EA0E}">
        <p15:presenceInfo xmlns:p15="http://schemas.microsoft.com/office/powerpoint/2012/main" userId="S-1-5-21-2274651965-88881314-3932442235-11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84A"/>
    <a:srgbClr val="976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0000"/>
  </p:normalViewPr>
  <p:slideViewPr>
    <p:cSldViewPr>
      <p:cViewPr varScale="1">
        <p:scale>
          <a:sx n="104" d="100"/>
          <a:sy n="104" d="100"/>
        </p:scale>
        <p:origin x="190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9B416-5F32-47BD-AC9E-4A9FD68711C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4B893-F098-4F0F-B35A-1C5489629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8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B893-F098-4F0F-B35A-1C5489629D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2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38499"/>
          </a:xfrm>
        </p:spPr>
        <p:txBody>
          <a:bodyPr lIns="0" tIns="0" rIns="0" bIns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6BFD47-8EFC-AE10-8C67-5C9CD1CEBFA4}"/>
              </a:ext>
            </a:extLst>
          </p:cNvPr>
          <p:cNvSpPr/>
          <p:nvPr userDrawn="1"/>
        </p:nvSpPr>
        <p:spPr>
          <a:xfrm>
            <a:off x="-10510" y="6248400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896F48-2CD8-6736-A931-33006D29C358}"/>
              </a:ext>
            </a:extLst>
          </p:cNvPr>
          <p:cNvSpPr txBox="1"/>
          <p:nvPr userDrawn="1"/>
        </p:nvSpPr>
        <p:spPr>
          <a:xfrm>
            <a:off x="465083" y="6361927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284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23D42-E606-4411-BDFD-E054882F051E}" type="datetime1">
              <a:rPr lang="en-US" smtClean="0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284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400" y="1664721"/>
            <a:ext cx="2569210" cy="349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78BBB-A328-44BF-A297-B7DE3FB25125}" type="datetime1">
              <a:rPr lang="en-US" smtClean="0"/>
              <a:t>11/13/2023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284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2DF7E-59A3-4FBE-B7BE-D04C63DD58E5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3520440" y="6377940"/>
            <a:ext cx="2103120" cy="16927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817466"/>
            <a:ext cx="6858000" cy="69249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1E7F6F0D-57DD-4709-BB82-5342B7BB654E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B5DB4995-DC50-434D-984D-26A335AD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1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4776" y="2324275"/>
            <a:ext cx="257444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284B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8" y="2895129"/>
            <a:ext cx="75692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100">
                <a:solidFill>
                  <a:srgbClr val="10284A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100">
                <a:solidFill>
                  <a:srgbClr val="10284A"/>
                </a:solidFill>
                <a:latin typeface="Helvetica" pitchFamily="2" charset="0"/>
              </a:defRPr>
            </a:lvl1pPr>
          </a:lstStyle>
          <a:p>
            <a:fld id="{E934AFBE-6EBE-4EDB-A208-40754F2CA1C4}" type="datetime1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100">
                <a:solidFill>
                  <a:srgbClr val="10284A"/>
                </a:solidFill>
                <a:latin typeface="Helvetica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Helvetica" pitchFamily="2" charset="0"/>
          <a:ea typeface="+mj-ea"/>
          <a:cs typeface="+mj-cs"/>
        </a:defRPr>
      </a:lvl1pPr>
    </p:titleStyle>
    <p:bodyStyle>
      <a:lvl1pPr marL="0">
        <a:defRPr>
          <a:latin typeface="Helvetica" pitchFamily="2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https://mj380.files.keap.app/mj380/ea0c7d1b-3eb1-4a1f-b448-2d2cfceb1adb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https://mj380.files.keap.app/mj380/2b0d1f69-e1f6-4a7a-a4b9-dcb5f6cfe2d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ridge over a river&#10;&#10;Description automatically generated with low confidence">
            <a:extLst>
              <a:ext uri="{FF2B5EF4-FFF2-40B4-BE49-F238E27FC236}">
                <a16:creationId xmlns:a16="http://schemas.microsoft.com/office/drawing/2014/main" id="{1B76C27A-7F25-4277-0519-2FC49BFB2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6" b="26663"/>
          <a:stretch/>
        </p:blipFill>
        <p:spPr>
          <a:xfrm>
            <a:off x="0" y="0"/>
            <a:ext cx="9144000" cy="4206992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AAED016-718E-8A13-1A91-EE1256CC57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84" y="304800"/>
            <a:ext cx="4530703" cy="243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2F91AC-2AEF-8B76-73B2-2DA31965E85E}"/>
              </a:ext>
            </a:extLst>
          </p:cNvPr>
          <p:cNvSpPr txBox="1"/>
          <p:nvPr/>
        </p:nvSpPr>
        <p:spPr>
          <a:xfrm>
            <a:off x="7543800" y="6611779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71A2BE-FCE9-24AD-9149-13E96415D0B4}"/>
              </a:ext>
            </a:extLst>
          </p:cNvPr>
          <p:cNvSpPr/>
          <p:nvPr/>
        </p:nvSpPr>
        <p:spPr>
          <a:xfrm>
            <a:off x="0" y="4097179"/>
            <a:ext cx="9144000" cy="246221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3429000"/>
            <a:ext cx="6364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8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9527" y="4752108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Bahnschrift" panose="020B0502040204020203" pitchFamily="34" charset="0"/>
            </a:endParaRPr>
          </a:p>
          <a:p>
            <a:pPr algn="ctr"/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Bahnschrift" panose="020B0502040204020203" pitchFamily="34" charset="0"/>
              </a:rPr>
              <a:t>Standpoint.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endParaRPr lang="en-US" sz="3200" dirty="0" smtClean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59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10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1418695"/>
            <a:ext cx="8072438" cy="460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2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11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02290"/>
            <a:ext cx="8077200" cy="45889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38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12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1295399"/>
            <a:ext cx="8081963" cy="47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03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13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95400"/>
            <a:ext cx="7848600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3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14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71600"/>
            <a:ext cx="7010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49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EC10581-FFBE-5890-BDDC-A331F2CF4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317" y="1843107"/>
            <a:ext cx="3589283" cy="4602684"/>
          </a:xfrm>
          <a:prstGeom prst="rect">
            <a:avLst/>
          </a:prstGeom>
        </p:spPr>
      </p:pic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15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418695"/>
            <a:ext cx="6934200" cy="430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84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16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21746"/>
            <a:ext cx="7391400" cy="429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63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17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pic>
        <p:nvPicPr>
          <p:cNvPr id="8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33399" y="1431629"/>
            <a:ext cx="7924801" cy="381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668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18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08740"/>
            <a:ext cx="8534400" cy="46729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918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19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391150"/>
            <a:ext cx="395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Bahnschrift" panose="020B0502040204020203" pitchFamily="34" charset="0"/>
              </a:rPr>
              <a:t>Source</a:t>
            </a:r>
            <a:r>
              <a:rPr lang="en-US" sz="1600" dirty="0" smtClean="0">
                <a:latin typeface="Bahnschrift" panose="020B0502040204020203" pitchFamily="34" charset="0"/>
              </a:rPr>
              <a:t>: Yardeni Research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99197"/>
            <a:ext cx="8413703" cy="36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0" y="0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2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1066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Bahnschrift" panose="020B0502040204020203" pitchFamily="34" charset="0"/>
              </a:rPr>
              <a:t>GDP continues to power ahead </a:t>
            </a:r>
            <a:endParaRPr lang="en-US" sz="2400" b="1" u="sng" dirty="0">
              <a:latin typeface="Bahnschrif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888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8465"/>
            <a:ext cx="7924800" cy="421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9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20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391150"/>
            <a:ext cx="395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Source</a:t>
            </a:r>
            <a:r>
              <a:rPr lang="en-US" sz="1600" dirty="0" smtClean="0"/>
              <a:t>: Yardeni Research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09" y="1246797"/>
            <a:ext cx="8487291" cy="48863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46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21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391150"/>
            <a:ext cx="395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Bahnschrift" panose="020B0502040204020203" pitchFamily="34" charset="0"/>
              </a:rPr>
              <a:t>Source</a:t>
            </a:r>
            <a:r>
              <a:rPr lang="en-US" sz="1600" dirty="0" smtClean="0">
                <a:latin typeface="Bahnschrift" panose="020B0502040204020203" pitchFamily="34" charset="0"/>
              </a:rPr>
              <a:t>: ISI Research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586523"/>
            <a:ext cx="8610600" cy="37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92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22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4656" y="1066800"/>
            <a:ext cx="650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Bahnschrift" panose="020B0502040204020203" pitchFamily="34" charset="0"/>
              </a:rPr>
              <a:t>Fastest pace of rate increases in 35 years </a:t>
            </a:r>
            <a:endParaRPr lang="en-US" sz="2400" b="1" u="sng" dirty="0">
              <a:latin typeface="Bahnschrift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312" y="1447800"/>
            <a:ext cx="6102482" cy="44999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76400" y="60198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Bahnschrift" panose="020B0502040204020203" pitchFamily="34" charset="0"/>
              </a:rPr>
              <a:t>Source</a:t>
            </a:r>
            <a:r>
              <a:rPr lang="en-US" sz="1600" dirty="0" smtClean="0">
                <a:latin typeface="Bahnschrift" panose="020B0502040204020203" pitchFamily="34" charset="0"/>
              </a:rPr>
              <a:t>: ISI Research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16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23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22" y="1246797"/>
            <a:ext cx="8366638" cy="506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77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24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60198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Bahnschrift" panose="020B0502040204020203" pitchFamily="34" charset="0"/>
              </a:rPr>
              <a:t>Source</a:t>
            </a:r>
            <a:r>
              <a:rPr lang="en-US" sz="1600" dirty="0" smtClean="0">
                <a:latin typeface="Bahnschrift" panose="020B0502040204020203" pitchFamily="34" charset="0"/>
              </a:rPr>
              <a:t>: RenMac 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54821"/>
            <a:ext cx="7924800" cy="46910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217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25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7331" y="1143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Bahnschrift" panose="020B0502040204020203" pitchFamily="34" charset="0"/>
              </a:rPr>
              <a:t>Historical Markets</a:t>
            </a:r>
            <a:endParaRPr lang="en-US" sz="2400" b="1" u="sng" dirty="0">
              <a:latin typeface="Bahnschrif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709970"/>
            <a:ext cx="8077200" cy="42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53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26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7331" y="1143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Bahnschrift" panose="020B0502040204020203" pitchFamily="34" charset="0"/>
              </a:rPr>
              <a:t>Historical Markets</a:t>
            </a:r>
            <a:endParaRPr lang="en-US" sz="2400" b="1" u="sng" dirty="0">
              <a:latin typeface="Bahnschrif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" y="1678632"/>
            <a:ext cx="7629525" cy="418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51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27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600" y="60198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Bahnschrift" panose="020B0502040204020203" pitchFamily="34" charset="0"/>
              </a:rPr>
              <a:t>Source</a:t>
            </a:r>
            <a:r>
              <a:rPr lang="en-US" sz="1600" dirty="0" smtClean="0">
                <a:latin typeface="Bahnschrift" panose="020B0502040204020203" pitchFamily="34" charset="0"/>
              </a:rPr>
              <a:t>: Fred/Zillow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0315"/>
            <a:ext cx="8153400" cy="44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63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28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3453" y="990600"/>
            <a:ext cx="790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Bahnschrift" panose="020B0502040204020203" pitchFamily="34" charset="0"/>
              </a:rPr>
              <a:t>Change in longer term interest rates/cycles are long </a:t>
            </a:r>
            <a:endParaRPr lang="en-US" sz="2400" b="1" u="sng" dirty="0">
              <a:latin typeface="Bahnschrift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07" y="1524000"/>
            <a:ext cx="8803981" cy="426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5791200"/>
            <a:ext cx="237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Bahnschrift" panose="020B0502040204020203" pitchFamily="34" charset="0"/>
              </a:rPr>
              <a:t>Source</a:t>
            </a:r>
            <a:r>
              <a:rPr lang="en-US" sz="1600" dirty="0" smtClean="0">
                <a:latin typeface="Bahnschrift" panose="020B0502040204020203" pitchFamily="34" charset="0"/>
              </a:rPr>
              <a:t>: Piper </a:t>
            </a:r>
            <a:r>
              <a:rPr lang="en-US" sz="1600" dirty="0" err="1" smtClean="0">
                <a:latin typeface="Bahnschrift" panose="020B0502040204020203" pitchFamily="34" charset="0"/>
              </a:rPr>
              <a:t>Jaffary</a:t>
            </a:r>
            <a:r>
              <a:rPr lang="en-US" sz="1600" dirty="0" smtClean="0">
                <a:latin typeface="Bahnschrift" panose="020B0502040204020203" pitchFamily="34" charset="0"/>
              </a:rPr>
              <a:t> 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07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29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7331" y="1143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Bahnschrift" panose="020B0502040204020203" pitchFamily="34" charset="0"/>
              </a:rPr>
              <a:t>Historical Markets</a:t>
            </a:r>
            <a:endParaRPr lang="en-US" sz="2400" b="1" u="sng" dirty="0">
              <a:latin typeface="Bahnschrif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1709970"/>
            <a:ext cx="7219950" cy="415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9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3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9" y="1066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Bahnschrift" panose="020B0502040204020203" pitchFamily="34" charset="0"/>
              </a:rPr>
              <a:t> </a:t>
            </a:r>
            <a:endParaRPr lang="en-US" sz="2400" b="1" u="sng" dirty="0">
              <a:latin typeface="Bahnschrif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83" y="1254820"/>
            <a:ext cx="8069318" cy="50262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94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30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18695"/>
            <a:ext cx="7543799" cy="391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94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31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54821"/>
            <a:ext cx="8762999" cy="4612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822" y="5867400"/>
            <a:ext cx="3119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ahnschrift" panose="020B0502040204020203" pitchFamily="34" charset="0"/>
              </a:rPr>
              <a:t>Source: Bloomberg</a:t>
            </a:r>
            <a:endParaRPr lang="en-US" sz="1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04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32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822" y="5867400"/>
            <a:ext cx="3119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ahnschrift" panose="020B0502040204020203" pitchFamily="34" charset="0"/>
              </a:rPr>
              <a:t>Source: State Street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0" y="1392737"/>
            <a:ext cx="8875719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00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33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80" y="1295400"/>
            <a:ext cx="8968720" cy="4648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81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34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16" y="1417780"/>
            <a:ext cx="8305800" cy="45438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82" y="5943600"/>
            <a:ext cx="174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latin typeface="Bahnschrift" panose="020B0502040204020203" pitchFamily="34" charset="0"/>
              </a:rPr>
              <a:t>Source</a:t>
            </a:r>
            <a:r>
              <a:rPr lang="en-US" sz="1600" dirty="0" smtClean="0">
                <a:latin typeface="Bahnschrift" panose="020B0502040204020203" pitchFamily="34" charset="0"/>
              </a:rPr>
              <a:t>: ISI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9699" y="1066800"/>
            <a:ext cx="635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Bahnschrift" panose="020B0502040204020203" pitchFamily="34" charset="0"/>
              </a:rPr>
              <a:t>Stimulative Impact of Government Spending</a:t>
            </a:r>
            <a:endParaRPr lang="en-US" sz="2400" u="sng" dirty="0">
              <a:latin typeface="Bahnschrif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421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35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9256" y="1371600"/>
            <a:ext cx="9067800" cy="47663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4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36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384883"/>
            <a:ext cx="6705600" cy="425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95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37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" y="1219200"/>
            <a:ext cx="8972932" cy="47923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89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38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8930" y="1143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Bahnschrift" panose="020B0502040204020203" pitchFamily="34" charset="0"/>
              </a:rPr>
              <a:t>Return to the Office is Expected to Show Improvement</a:t>
            </a:r>
            <a:endParaRPr lang="en-US" sz="2400" u="sng" dirty="0">
              <a:latin typeface="Bahnschrif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036941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Bahnschrift" panose="020B0502040204020203" pitchFamily="34" charset="0"/>
              </a:rPr>
              <a:t>Source</a:t>
            </a:r>
            <a:r>
              <a:rPr lang="en-US" sz="1600" dirty="0" smtClean="0">
                <a:latin typeface="Bahnschrift" panose="020B0502040204020203" pitchFamily="34" charset="0"/>
              </a:rPr>
              <a:t>: Kastle Systems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22" y="1843107"/>
            <a:ext cx="8377378" cy="402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43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39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49" y="1254821"/>
            <a:ext cx="8286750" cy="456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3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4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1219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Bahnschrift" panose="020B0502040204020203" pitchFamily="34" charset="0"/>
              </a:rPr>
              <a:t>Housing Inflation Coming Down </a:t>
            </a:r>
            <a:endParaRPr lang="en-US" sz="2400" b="1" u="sng" dirty="0"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98117"/>
            <a:ext cx="8305800" cy="42388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6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40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31" y="1418695"/>
            <a:ext cx="7924800" cy="422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37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41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95" y="1282530"/>
            <a:ext cx="8124825" cy="466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2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42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4" y="1676400"/>
            <a:ext cx="8077200" cy="4156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2168" y="11430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Bahnschrift" panose="020B0502040204020203" pitchFamily="34" charset="0"/>
              </a:rPr>
              <a:t>China Pollution Levels to Gage Economic Activity- 92423</a:t>
            </a:r>
            <a:endParaRPr lang="en-US" sz="2000" u="sng"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867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Bahnschrift" panose="020B0502040204020203" pitchFamily="34" charset="0"/>
              </a:rPr>
              <a:t>Source</a:t>
            </a:r>
            <a:r>
              <a:rPr lang="en-US" sz="1600" dirty="0" smtClean="0">
                <a:latin typeface="Bahnschrift" panose="020B0502040204020203" pitchFamily="34" charset="0"/>
              </a:rPr>
              <a:t>: ACICN.ORG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282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43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2168" y="11430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Bahnschrift" panose="020B0502040204020203" pitchFamily="34" charset="0"/>
              </a:rPr>
              <a:t>China Pollution Levels to Gage Economic Activity- 110223</a:t>
            </a:r>
            <a:endParaRPr lang="en-US" sz="2000" u="sng"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8674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Bahnschrift" panose="020B0502040204020203" pitchFamily="34" charset="0"/>
              </a:rPr>
              <a:t>Source</a:t>
            </a:r>
            <a:r>
              <a:rPr lang="en-US" sz="1600" dirty="0" smtClean="0">
                <a:latin typeface="Bahnschrift" panose="020B0502040204020203" pitchFamily="34" charset="0"/>
              </a:rPr>
              <a:t>: ACICN.ORG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" y="1543110"/>
            <a:ext cx="7443788" cy="44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173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44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18695"/>
            <a:ext cx="7772400" cy="42848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289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45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23930"/>
            <a:ext cx="7924800" cy="46958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331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46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39" y="1409485"/>
            <a:ext cx="8267761" cy="43055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692333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Apollo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03610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47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0396"/>
            <a:ext cx="8012545" cy="430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6388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ahnschrift" panose="020B0502040204020203" pitchFamily="34" charset="0"/>
              </a:rPr>
              <a:t>Source: Datatrek Research </a:t>
            </a:r>
            <a:endParaRPr lang="en-US" sz="1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3489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48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6388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ahnschrift" panose="020B0502040204020203" pitchFamily="34" charset="0"/>
              </a:rPr>
              <a:t>Source: Datatrek Research 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2530"/>
            <a:ext cx="7848600" cy="389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054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49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6388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ahnschrift" panose="020B0502040204020203" pitchFamily="34" charset="0"/>
              </a:rPr>
              <a:t>Source: Bianco Research 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27" y="1282324"/>
            <a:ext cx="7797573" cy="42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5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5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71600"/>
            <a:ext cx="7848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504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50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58674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Bahnschrift" panose="020B0502040204020203" pitchFamily="34" charset="0"/>
              </a:rPr>
              <a:t>Source</a:t>
            </a:r>
            <a:r>
              <a:rPr lang="en-US" sz="1600" dirty="0" smtClean="0">
                <a:latin typeface="Bahnschrift" panose="020B0502040204020203" pitchFamily="34" charset="0"/>
              </a:rPr>
              <a:t>: Standard &amp; Poor’s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5" y="1143000"/>
            <a:ext cx="8991600" cy="47129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8564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51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867400"/>
            <a:ext cx="250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Bahnschrift" panose="020B0502040204020203" pitchFamily="34" charset="0"/>
              </a:rPr>
              <a:t>Source</a:t>
            </a:r>
            <a:r>
              <a:rPr lang="en-US" sz="1600" dirty="0" smtClean="0">
                <a:latin typeface="Bahnschrift" panose="020B0502040204020203" pitchFamily="34" charset="0"/>
              </a:rPr>
              <a:t>: S&amp;P 500, JP Morgan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7331" y="1143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Bahnschrift" panose="020B0502040204020203" pitchFamily="34" charset="0"/>
              </a:rPr>
              <a:t>Historical Markets</a:t>
            </a:r>
            <a:endParaRPr lang="en-US" sz="2400" b="1" u="sng" dirty="0">
              <a:latin typeface="Bahnschrift" panose="020B05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9398"/>
            <a:ext cx="9144000" cy="43986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143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52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713" y="1975254"/>
            <a:ext cx="88392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latin typeface="Bahnschrift" panose="020B0502040204020203" pitchFamily="34" charset="0"/>
              </a:rPr>
              <a:t>M</a:t>
            </a:r>
            <a:r>
              <a:rPr lang="en-US" sz="1500" dirty="0" smtClean="0">
                <a:latin typeface="Bahnschrift" panose="020B0502040204020203" pitchFamily="34" charset="0"/>
              </a:rPr>
              <a:t>oving toward a pre-great financial crisis economy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Bahnschrift" panose="020B0502040204020203" pitchFamily="34" charset="0"/>
              </a:rPr>
              <a:t>The consumer is the key to the current economy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Bahnschrift" panose="020B0502040204020203" pitchFamily="34" charset="0"/>
              </a:rPr>
              <a:t>Inflation is moving lower but may now be showing fits and starts due to energy and other commodities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Bahnschrift" panose="020B0502040204020203" pitchFamily="34" charset="0"/>
              </a:rPr>
              <a:t>No recession – HVIA’s position for the past year 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Bahnschrift" panose="020B0502040204020203" pitchFamily="34" charset="0"/>
              </a:rPr>
              <a:t>Moving forward higher for longer interest rate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Bahnschrift" panose="020B0502040204020203" pitchFamily="34" charset="0"/>
              </a:rPr>
              <a:t>Moving to a broader market improvement away from a handful of names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Bahnschrift" panose="020B0502040204020203" pitchFamily="34" charset="0"/>
              </a:rPr>
              <a:t>Earnings have bottomed and we are moving higher through the remainder of ‘23 and into ’24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Bahnschrift" panose="020B0502040204020203" pitchFamily="34" charset="0"/>
              </a:rPr>
              <a:t>Bonds are most likely to see a reversion to the 3 ½ to 5% percent range moving forward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 smtClean="0">
              <a:latin typeface="Bahnschrift" panose="020B0502040204020203" pitchFamily="34" charset="0"/>
            </a:endParaRPr>
          </a:p>
          <a:p>
            <a:pPr algn="ctr"/>
            <a:r>
              <a:rPr lang="en-US" sz="1500" dirty="0" smtClean="0">
                <a:latin typeface="Bahnschrift" panose="020B0502040204020203" pitchFamily="34" charset="0"/>
              </a:rPr>
              <a:t>    =============================================================</a:t>
            </a:r>
          </a:p>
          <a:p>
            <a:pPr algn="ctr"/>
            <a:endParaRPr lang="en-US" sz="1500" dirty="0" smtClean="0">
              <a:latin typeface="Bahnschrif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500" dirty="0" smtClean="0">
                <a:latin typeface="Bahnschrift" panose="020B0502040204020203" pitchFamily="34" charset="0"/>
              </a:rPr>
              <a:t>Maintain equity exposure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500" dirty="0" smtClean="0">
                <a:latin typeface="Bahnschrift" panose="020B0502040204020203" pitchFamily="34" charset="0"/>
              </a:rPr>
              <a:t>Corporate Bonds provide solid returns // Barbell 2 year – 8 to 10 year exposures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500" dirty="0" smtClean="0">
                <a:latin typeface="Bahnschrift" panose="020B0502040204020203" pitchFamily="34" charset="0"/>
              </a:rPr>
              <a:t>Moving to a pre 2008 environment for markets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500" dirty="0" smtClean="0">
                <a:latin typeface="Bahnschrift" panose="020B0502040204020203" pitchFamily="34" charset="0"/>
              </a:rPr>
              <a:t>Rest of world is slowing (China/Germany)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500" b="1" dirty="0" smtClean="0">
                <a:latin typeface="Bahnschrift" panose="020B0502040204020203" pitchFamily="34" charset="0"/>
              </a:rPr>
              <a:t>Active, deliberate investment management is working</a:t>
            </a:r>
            <a:endParaRPr lang="en-US" sz="1500" b="1" dirty="0">
              <a:latin typeface="Bahnschrift" panose="020B0502040204020203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14249" y="1219200"/>
            <a:ext cx="2729898" cy="687763"/>
            <a:chOff x="9462102" y="2308322"/>
            <a:chExt cx="2729898" cy="687763"/>
          </a:xfrm>
        </p:grpSpPr>
        <p:pic>
          <p:nvPicPr>
            <p:cNvPr id="14" name="Picture 13" descr="A picture containing symbol, font, key&#10;&#10;Description automatically generated">
              <a:extLst>
                <a:ext uri="{FF2B5EF4-FFF2-40B4-BE49-F238E27FC236}">
                  <a16:creationId xmlns:a16="http://schemas.microsoft.com/office/drawing/2014/main" id="{AEA97409-B608-4F92-A05D-04BEC9838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8971" y="2308322"/>
              <a:ext cx="693320" cy="2286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C29A81-7DA0-E9DB-BE65-7483FB6CB509}"/>
                </a:ext>
              </a:extLst>
            </p:cNvPr>
            <p:cNvSpPr txBox="1"/>
            <p:nvPr/>
          </p:nvSpPr>
          <p:spPr>
            <a:xfrm>
              <a:off x="9462102" y="2583151"/>
              <a:ext cx="2729898" cy="4129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986F34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KEY </a:t>
              </a:r>
              <a:r>
                <a:rPr lang="en-US" b="1" dirty="0" smtClean="0">
                  <a:solidFill>
                    <a:srgbClr val="986F34"/>
                  </a:solidFill>
                  <a:effectLst/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TAKEAWAYS</a:t>
              </a:r>
              <a:endParaRPr lang="en-US" b="1" dirty="0">
                <a:solidFill>
                  <a:srgbClr val="986F34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083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E30A15-27F1-55DD-5A55-47BBEC610B67}"/>
              </a:ext>
            </a:extLst>
          </p:cNvPr>
          <p:cNvSpPr/>
          <p:nvPr/>
        </p:nvSpPr>
        <p:spPr>
          <a:xfrm>
            <a:off x="-12291" y="6324600"/>
            <a:ext cx="9144000" cy="533400"/>
          </a:xfrm>
          <a:prstGeom prst="rect">
            <a:avLst/>
          </a:prstGeom>
          <a:solidFill>
            <a:srgbClr val="002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6A95A-D93B-3EFE-B2E8-453B97E4B6BB}"/>
              </a:ext>
            </a:extLst>
          </p:cNvPr>
          <p:cNvSpPr txBox="1"/>
          <p:nvPr/>
        </p:nvSpPr>
        <p:spPr>
          <a:xfrm>
            <a:off x="-12291" y="6444784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976E30"/>
                </a:solidFill>
                <a:latin typeface="Helvetica" pitchFamily="2" charset="0"/>
              </a:rPr>
              <a:t>Tel: 845-294-6127  |   Fax: 845-294-1438  |  hviaonline.com</a:t>
            </a:r>
          </a:p>
        </p:txBody>
      </p:sp>
      <p:pic>
        <p:nvPicPr>
          <p:cNvPr id="9" name="Picture 8" descr="A picture containing font, text, graphics, screenshot&#10;&#10;Description automatically generated">
            <a:extLst>
              <a:ext uri="{FF2B5EF4-FFF2-40B4-BE49-F238E27FC236}">
                <a16:creationId xmlns:a16="http://schemas.microsoft.com/office/drawing/2014/main" id="{25D53CFD-429A-6C31-93A0-CD7843F80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44" y="435274"/>
            <a:ext cx="2530912" cy="13615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52785"/>
            <a:ext cx="8534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3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6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24968"/>
            <a:ext cx="7543800" cy="44186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7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7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04950"/>
            <a:ext cx="77724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2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8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81" y="1418695"/>
            <a:ext cx="7836218" cy="426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5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A5B6BCC9-8CC8-783B-B8D0-6AC894B486B9}"/>
              </a:ext>
            </a:extLst>
          </p:cNvPr>
          <p:cNvSpPr/>
          <p:nvPr/>
        </p:nvSpPr>
        <p:spPr>
          <a:xfrm>
            <a:off x="-10510" y="-1"/>
            <a:ext cx="9144000" cy="1037695"/>
          </a:xfrm>
          <a:custGeom>
            <a:avLst/>
            <a:gdLst/>
            <a:ahLst/>
            <a:cxnLst/>
            <a:rect l="l" t="t" r="r" b="b"/>
            <a:pathLst>
              <a:path w="9144000" h="658495">
                <a:moveTo>
                  <a:pt x="0" y="658368"/>
                </a:moveTo>
                <a:lnTo>
                  <a:pt x="9144000" y="658368"/>
                </a:lnTo>
                <a:lnTo>
                  <a:pt x="9144000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solidFill>
            <a:srgbClr val="002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A28BB834-07D5-8239-E799-29819FB54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490781"/>
            <a:ext cx="2103120" cy="138499"/>
          </a:xfrm>
        </p:spPr>
        <p:txBody>
          <a:bodyPr/>
          <a:lstStyle/>
          <a:p>
            <a:fld id="{B6F15528-21DE-4FAA-801E-634DDDAF4B2B}" type="slidenum">
              <a:rPr lang="en-US" sz="900" smtClean="0"/>
              <a:t>9</a:t>
            </a:fld>
            <a:endParaRPr lang="en-US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1A4A-92E3-FE09-7C3C-D2814BB91425}"/>
              </a:ext>
            </a:extLst>
          </p:cNvPr>
          <p:cNvSpPr/>
          <p:nvPr/>
        </p:nvSpPr>
        <p:spPr>
          <a:xfrm>
            <a:off x="-10510" y="6355081"/>
            <a:ext cx="9144000" cy="45719"/>
          </a:xfrm>
          <a:prstGeom prst="rect">
            <a:avLst/>
          </a:prstGeom>
          <a:solidFill>
            <a:srgbClr val="976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A4B96-B3AF-E875-2365-032868C6C54F}"/>
              </a:ext>
            </a:extLst>
          </p:cNvPr>
          <p:cNvSpPr txBox="1"/>
          <p:nvPr/>
        </p:nvSpPr>
        <p:spPr>
          <a:xfrm>
            <a:off x="465083" y="64747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86F34"/>
                </a:solidFill>
                <a:latin typeface="Helvetica" pitchFamily="2" charset="0"/>
              </a:rPr>
              <a:t>hviaonline.com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628A2FB-2205-4428-6C81-8B1D499F9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2" y="209102"/>
            <a:ext cx="1235088" cy="6647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822" y="381000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Deliberate Investing. Intentional Value.</a:t>
            </a:r>
            <a:endParaRPr lang="en-US" sz="2000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61822" y="1082684"/>
            <a:ext cx="7996378" cy="470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08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14867</TotalTime>
  <Words>709</Words>
  <Application>Microsoft Office PowerPoint</Application>
  <PresentationFormat>On-screen Show (4:3)</PresentationFormat>
  <Paragraphs>208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Bahnschrift</vt:lpstr>
      <vt:lpstr>Calibri</vt:lpstr>
      <vt:lpstr>Helvetica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Fitzgerald</dc:creator>
  <cp:lastModifiedBy>Curt Schultzberg</cp:lastModifiedBy>
  <cp:revision>287</cp:revision>
  <cp:lastPrinted>2023-10-25T12:40:03Z</cp:lastPrinted>
  <dcterms:created xsi:type="dcterms:W3CDTF">2019-10-31T21:16:03Z</dcterms:created>
  <dcterms:modified xsi:type="dcterms:W3CDTF">2023-11-13T15:05:34Z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2019-10-31T00:00:00Z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2019-10-31T00:00:00Z</vt:filetime>
  </property>
</Properties>
</file>